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8" r:id="rId1"/>
  </p:sldMasterIdLst>
  <p:notesMasterIdLst>
    <p:notesMasterId r:id="rId19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3"/>
    <p:restoredTop sz="89159"/>
  </p:normalViewPr>
  <p:slideViewPr>
    <p:cSldViewPr snapToGrid="0" snapToObjects="1">
      <p:cViewPr varScale="1">
        <p:scale>
          <a:sx n="137" d="100"/>
          <a:sy n="137" d="100"/>
        </p:scale>
        <p:origin x="22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jpe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63E372-2DAA-6244-9172-7636C2CABC93}" type="datetimeFigureOut">
              <a:rPr lang="en-US" smtClean="0"/>
              <a:t>3/9/16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4F15F9-1AE1-4E46-AF0C-B93989825F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604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Visual Information-Seeking Mantra:</a:t>
            </a:r>
            <a:r>
              <a:rPr lang="en-US" baseline="0" dirty="0" smtClean="0"/>
              <a:t> Excellent framework for designing information visualization.</a:t>
            </a:r>
          </a:p>
          <a:p>
            <a:r>
              <a:rPr lang="en-US" baseline="0" dirty="0" smtClean="0"/>
              <a:t>Relate - E.g. click on a medication and see related visit report, prescription, and lab test.</a:t>
            </a:r>
          </a:p>
          <a:p>
            <a:r>
              <a:rPr lang="en-US" baseline="0" dirty="0" smtClean="0"/>
              <a:t>History - Undo, replay, etc.</a:t>
            </a:r>
          </a:p>
          <a:p>
            <a:r>
              <a:rPr lang="en-US" baseline="0" dirty="0" smtClean="0"/>
              <a:t>Extract – Extract and save the subset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0945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 http://</a:t>
            </a:r>
            <a:r>
              <a:rPr lang="en-US" dirty="0" err="1" smtClean="0"/>
              <a:t>www.fastcodesign.com</a:t>
            </a:r>
            <a:r>
              <a:rPr lang="en-US" dirty="0" smtClean="0"/>
              <a:t>/3024273/infographic-of-the-day/infographics-lie-</a:t>
            </a:r>
            <a:r>
              <a:rPr lang="en-US" dirty="0" err="1" smtClean="0"/>
              <a:t>heres</a:t>
            </a:r>
            <a:r>
              <a:rPr lang="en-US" dirty="0" smtClean="0"/>
              <a:t>-how-to-spot-the-</a:t>
            </a:r>
            <a:r>
              <a:rPr lang="en-US" dirty="0" err="1" smtClean="0"/>
              <a:t>bs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761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368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504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313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81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 have data. How do we turn them into a visualization</a:t>
            </a:r>
            <a:r>
              <a:rPr lang="en-US" baseline="0" dirty="0" smtClean="0"/>
              <a:t>? In fact, why do we even want to visualize data? Helps humans understand and analyze the data. And it should clearly and efficiently communicate the information.</a:t>
            </a:r>
          </a:p>
          <a:p>
            <a:r>
              <a:rPr lang="en-US" baseline="0" dirty="0" smtClean="0"/>
              <a:t>Visual encoding deals with things like which shape, size, and color to use.</a:t>
            </a:r>
          </a:p>
          <a:p>
            <a:endParaRPr lang="en-US" baseline="0" dirty="0" smtClean="0"/>
          </a:p>
          <a:p>
            <a:r>
              <a:rPr lang="en-US" smtClean="0"/>
              <a:t>Image source: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99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Is your data: Quantitative? Ordinal? Nominal?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434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Turns out different people have different thoughts on this based on theories, experiences, and research.</a:t>
            </a:r>
          </a:p>
          <a:p>
            <a:r>
              <a:rPr lang="en-US" baseline="0" dirty="0" smtClean="0"/>
              <a:t>Here is </a:t>
            </a:r>
            <a:r>
              <a:rPr lang="en-US" baseline="0" dirty="0" err="1" smtClean="0"/>
              <a:t>Mackinlay’s</a:t>
            </a:r>
            <a:r>
              <a:rPr lang="en-US" baseline="0" dirty="0" smtClean="0"/>
              <a:t> thoughts on visual encoding.</a:t>
            </a:r>
          </a:p>
          <a:p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Source: </a:t>
            </a:r>
            <a:r>
              <a:rPr lang="en-US" sz="1200" dirty="0" err="1" smtClean="0">
                <a:latin typeface="Arial"/>
                <a:cs typeface="Arial"/>
              </a:rPr>
              <a:t>Mackinlay</a:t>
            </a:r>
            <a:r>
              <a:rPr lang="en-US" sz="1200" dirty="0" smtClean="0">
                <a:latin typeface="Arial"/>
                <a:cs typeface="Arial"/>
              </a:rPr>
              <a:t>. Automating the design of graphical presentations of relational information. </a:t>
            </a:r>
            <a:r>
              <a:rPr lang="en-US" sz="1200" dirty="0" err="1" smtClean="0">
                <a:latin typeface="Arial"/>
                <a:cs typeface="Arial"/>
              </a:rPr>
              <a:t>Acm</a:t>
            </a:r>
            <a:r>
              <a:rPr lang="en-US" sz="1200" dirty="0" smtClean="0">
                <a:latin typeface="Arial"/>
                <a:cs typeface="Arial"/>
              </a:rPr>
              <a:t> Transactions On Graphics. 1986;5(2):110-141.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603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542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538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481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646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Source: http://</a:t>
            </a:r>
            <a:r>
              <a:rPr lang="en-US" dirty="0" err="1" smtClean="0"/>
              <a:t>www.fastcodesign.com</a:t>
            </a:r>
            <a:r>
              <a:rPr lang="en-US" dirty="0" smtClean="0"/>
              <a:t>/3024273/infographic-of-the-day/infographics-lie-</a:t>
            </a:r>
            <a:r>
              <a:rPr lang="en-US" dirty="0" err="1" smtClean="0"/>
              <a:t>heres</a:t>
            </a:r>
            <a:r>
              <a:rPr lang="en-US" dirty="0" smtClean="0"/>
              <a:t>-how-to-spot-the-</a:t>
            </a:r>
            <a:r>
              <a:rPr lang="en-US" dirty="0" err="1" smtClean="0"/>
              <a:t>bs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4F15F9-1AE1-4E46-AF0C-B93989825FE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568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082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317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638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9369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269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983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624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52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566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596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454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3/9/16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099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Final Exam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510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Biases in visualization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1872" y="1496974"/>
            <a:ext cx="4608256" cy="517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4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Biases in visualization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Data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Visual representation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Annotation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Interactivity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286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Biases in visualization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482" r="50816" b="1"/>
          <a:stretch/>
        </p:blipFill>
        <p:spPr>
          <a:xfrm>
            <a:off x="3064911" y="1690688"/>
            <a:ext cx="6062177" cy="4841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87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Biases in visualization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48400" t="-2992" b="1"/>
          <a:stretch/>
        </p:blipFill>
        <p:spPr>
          <a:xfrm>
            <a:off x="3005701" y="1690688"/>
            <a:ext cx="6180597" cy="486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469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Biases in visualization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Is this accurate?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Is this unfair?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Were the design choices made for a good reason?</a:t>
            </a:r>
          </a:p>
        </p:txBody>
      </p:sp>
    </p:spTree>
    <p:extLst>
      <p:ext uri="{BB962C8B-B14F-4D97-AF65-F5344CB8AC3E}">
        <p14:creationId xmlns:p14="http://schemas.microsoft.com/office/powerpoint/2010/main" val="1199950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Visualization tools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440" y="1690688"/>
            <a:ext cx="7595119" cy="405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21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Visualization tools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256" y="1690688"/>
            <a:ext cx="6335487" cy="476556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82" y="1690688"/>
            <a:ext cx="1860174" cy="76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95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792" y="1690688"/>
            <a:ext cx="6862416" cy="48937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Visualization tools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8306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Review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323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What did we learn?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>
                <a:latin typeface="Helvetica Neue Light" charset="0"/>
                <a:ea typeface="Helvetica Neue Light" charset="0"/>
                <a:cs typeface="Helvetica Neue Light" charset="0"/>
              </a:rPr>
              <a:t>Shneiderman</a:t>
            </a:r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 mantra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Visual encoding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Biases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Visualization tools</a:t>
            </a:r>
          </a:p>
          <a:p>
            <a:endParaRPr lang="en-US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33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Visual Information-Seeking Mantra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Helvetica Neue Light" charset="0"/>
                <a:ea typeface="Helvetica Neue Light" charset="0"/>
                <a:cs typeface="Helvetica Neue Light" charset="0"/>
              </a:rPr>
              <a:t>"</a:t>
            </a:r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Overview </a:t>
            </a:r>
            <a:r>
              <a:rPr lang="en-US" dirty="0">
                <a:latin typeface="Helvetica Neue Light" charset="0"/>
                <a:ea typeface="Helvetica Neue Light" charset="0"/>
                <a:cs typeface="Helvetica Neue Light" charset="0"/>
              </a:rPr>
              <a:t>first, zoom and filter, then details on </a:t>
            </a:r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demand.”</a:t>
            </a:r>
          </a:p>
          <a:p>
            <a:pPr marL="0" indent="0">
              <a:buNone/>
            </a:pPr>
            <a:r>
              <a:rPr lang="en-US" sz="1800" dirty="0" smtClean="0">
                <a:latin typeface="Helvetica Neue Light" charset="0"/>
                <a:ea typeface="Helvetica Neue Light" charset="0"/>
                <a:cs typeface="Helvetica Neue Light" charset="0"/>
              </a:rPr>
              <a:t>	</a:t>
            </a:r>
            <a:r>
              <a:rPr lang="en-US" sz="1800" dirty="0">
                <a:latin typeface="Helvetica Neue Light" charset="0"/>
                <a:ea typeface="Helvetica Neue Light" charset="0"/>
                <a:cs typeface="Helvetica Neue Light" charset="0"/>
              </a:rPr>
              <a:t>	</a:t>
            </a:r>
            <a:r>
              <a:rPr lang="en-US" sz="1800" dirty="0" smtClean="0">
                <a:latin typeface="Helvetica Neue Light" charset="0"/>
                <a:ea typeface="Helvetica Neue Light" charset="0"/>
                <a:cs typeface="Helvetica Neue Light" charset="0"/>
              </a:rPr>
              <a:t>						- Ben </a:t>
            </a:r>
            <a:r>
              <a:rPr lang="en-US" sz="1800" dirty="0" err="1" smtClean="0">
                <a:latin typeface="Helvetica Neue Light" charset="0"/>
                <a:ea typeface="Helvetica Neue Light" charset="0"/>
                <a:cs typeface="Helvetica Neue Light" charset="0"/>
              </a:rPr>
              <a:t>Shneiderman</a:t>
            </a:r>
            <a:endParaRPr lang="en-US" sz="1800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0" indent="0">
              <a:buNone/>
            </a:pPr>
            <a:endParaRPr lang="en-US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Overview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Zoom and filter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Details on demand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Relate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History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Extract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683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Visual encoding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How data is mapped to visual elements</a:t>
            </a:r>
          </a:p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7250" y="2425700"/>
            <a:ext cx="7937500" cy="443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05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Visual encoding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Understand your data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Understand your audience</a:t>
            </a:r>
          </a:p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Understand your purpose</a:t>
            </a:r>
          </a:p>
          <a:p>
            <a:endParaRPr lang="en-US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dirty="0" smtClean="0"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53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Visual encoding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Best practice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6" name="Picture 5" descr="Untitled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379" y="2803425"/>
            <a:ext cx="7664557" cy="272616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16793" y="3104457"/>
            <a:ext cx="1402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Arial"/>
                <a:cs typeface="Arial"/>
              </a:rPr>
              <a:t>More accurate</a:t>
            </a:r>
            <a:endParaRPr lang="en-US" sz="1400" b="1" dirty="0"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16793" y="5133953"/>
            <a:ext cx="13901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Arial"/>
                <a:cs typeface="Arial"/>
              </a:rPr>
              <a:t>Less accurate</a:t>
            </a:r>
            <a:endParaRPr lang="en-US" sz="1400" b="1" dirty="0">
              <a:latin typeface="Arial"/>
              <a:cs typeface="Arial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124456" y="3447516"/>
            <a:ext cx="0" cy="1721719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2611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Biases in visualization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“A </a:t>
            </a:r>
            <a:r>
              <a:rPr lang="en-US" dirty="0">
                <a:latin typeface="Helvetica Neue Light" charset="0"/>
                <a:ea typeface="Helvetica Neue Light" charset="0"/>
                <a:cs typeface="Helvetica Neue Light" charset="0"/>
              </a:rPr>
              <a:t>systematic distortion of a statistical result due to a factor not allowed for in its </a:t>
            </a:r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derivation.”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1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 Neue Light" charset="0"/>
                <a:ea typeface="Helvetica Neue Light" charset="0"/>
                <a:cs typeface="Helvetica Neue Light" charset="0"/>
              </a:rPr>
              <a:t>Biases in visualization</a:t>
            </a:r>
            <a:endParaRPr lang="en-US" dirty="0"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1770" y="1391934"/>
            <a:ext cx="6868459" cy="530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5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</TotalTime>
  <Words>319</Words>
  <Application>Microsoft Macintosh PowerPoint</Application>
  <PresentationFormat>Widescreen</PresentationFormat>
  <Paragraphs>75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Calibri Light</vt:lpstr>
      <vt:lpstr>Helvetica Neue</vt:lpstr>
      <vt:lpstr>Helvetica Neue Light</vt:lpstr>
      <vt:lpstr>Arial</vt:lpstr>
      <vt:lpstr>Office Theme</vt:lpstr>
      <vt:lpstr>Final Exam</vt:lpstr>
      <vt:lpstr>Review</vt:lpstr>
      <vt:lpstr>What did we learn?</vt:lpstr>
      <vt:lpstr>Visual Information-Seeking Mantra</vt:lpstr>
      <vt:lpstr>Visual encoding</vt:lpstr>
      <vt:lpstr>Visual encoding</vt:lpstr>
      <vt:lpstr>Visual encoding</vt:lpstr>
      <vt:lpstr>Biases in visualization</vt:lpstr>
      <vt:lpstr>Biases in visualization</vt:lpstr>
      <vt:lpstr>Biases in visualization</vt:lpstr>
      <vt:lpstr>Biases in visualization</vt:lpstr>
      <vt:lpstr>Biases in visualization</vt:lpstr>
      <vt:lpstr>Biases in visualization</vt:lpstr>
      <vt:lpstr>Biases in visualization</vt:lpstr>
      <vt:lpstr>Visualization tools</vt:lpstr>
      <vt:lpstr>Visualization tools</vt:lpstr>
      <vt:lpstr>Visualization tools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Review</dc:title>
  <dc:creator>Karam G. Kim</dc:creator>
  <cp:lastModifiedBy>Karam G. Kim</cp:lastModifiedBy>
  <cp:revision>20</cp:revision>
  <dcterms:created xsi:type="dcterms:W3CDTF">2016-03-09T15:10:24Z</dcterms:created>
  <dcterms:modified xsi:type="dcterms:W3CDTF">2016-03-09T17:08:35Z</dcterms:modified>
</cp:coreProperties>
</file>

<file path=docProps/thumbnail.jpeg>
</file>